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8" r:id="rId3"/>
    <p:sldId id="263" r:id="rId4"/>
    <p:sldId id="265" r:id="rId5"/>
    <p:sldId id="264" r:id="rId6"/>
    <p:sldId id="257" r:id="rId7"/>
    <p:sldId id="279" r:id="rId8"/>
    <p:sldId id="268" r:id="rId9"/>
    <p:sldId id="271" r:id="rId10"/>
    <p:sldId id="273" r:id="rId11"/>
    <p:sldId id="270" r:id="rId12"/>
    <p:sldId id="274" r:id="rId13"/>
    <p:sldId id="272" r:id="rId14"/>
    <p:sldId id="275" r:id="rId15"/>
    <p:sldId id="269" r:id="rId16"/>
    <p:sldId id="276" r:id="rId17"/>
    <p:sldId id="277" r:id="rId18"/>
    <p:sldId id="262" r:id="rId19"/>
    <p:sldId id="280" r:id="rId20"/>
  </p:sldIdLst>
  <p:sldSz cx="12190413" cy="6859588"/>
  <p:notesSz cx="6858000" cy="9144000"/>
  <p:defaultTextStyle>
    <a:defPPr>
      <a:defRPr lang="ko-KR"/>
    </a:defPPr>
    <a:lvl1pPr marL="0" algn="l" defTabSz="124449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2249" algn="l" defTabSz="124449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44498" algn="l" defTabSz="124449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66748" algn="l" defTabSz="124449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88997" algn="l" defTabSz="124449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11246" algn="l" defTabSz="124449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33495" algn="l" defTabSz="124449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55744" algn="l" defTabSz="124449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77994" algn="l" defTabSz="1244498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90CB"/>
    <a:srgbClr val="B18BD9"/>
    <a:srgbClr val="FFFFFF"/>
    <a:srgbClr val="91ABE3"/>
    <a:srgbClr val="A391E3"/>
    <a:srgbClr val="8BB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6513" autoAdjust="0"/>
  </p:normalViewPr>
  <p:slideViewPr>
    <p:cSldViewPr>
      <p:cViewPr varScale="1">
        <p:scale>
          <a:sx n="80" d="100"/>
          <a:sy n="80" d="100"/>
        </p:scale>
        <p:origin x="72" y="68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F97EA95-2769-4926-B04D-AAA19ECAF8BF}" type="datetimeFigureOut">
              <a:rPr lang="ko-KR" altLang="en-US" smtClean="0"/>
              <a:pPr/>
              <a:t>2022-03-05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4E27FA0-A74A-420B-9FCD-0069D65F2C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01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44498" rtl="0" eaLnBrk="1" latinLnBrk="1" hangingPunct="1">
      <a:defRPr sz="16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622249" algn="l" defTabSz="1244498" rtl="0" eaLnBrk="1" latinLnBrk="1" hangingPunct="1">
      <a:defRPr sz="16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1244498" algn="l" defTabSz="1244498" rtl="0" eaLnBrk="1" latinLnBrk="1" hangingPunct="1">
      <a:defRPr sz="16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866748" algn="l" defTabSz="1244498" rtl="0" eaLnBrk="1" latinLnBrk="1" hangingPunct="1">
      <a:defRPr sz="16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2488997" algn="l" defTabSz="1244498" rtl="0" eaLnBrk="1" latinLnBrk="1" hangingPunct="1">
      <a:defRPr sz="16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3111246" algn="l" defTabSz="1244498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733495" algn="l" defTabSz="1244498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355744" algn="l" defTabSz="1244498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977994" algn="l" defTabSz="1244498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</a:t>
            </a:r>
            <a:r>
              <a:rPr lang="en-US" altLang="ko-KR" dirty="0"/>
              <a:t>, </a:t>
            </a:r>
            <a:r>
              <a:rPr lang="ko-KR" altLang="en-US" dirty="0"/>
              <a:t>데이터 모델링 </a:t>
            </a:r>
            <a:r>
              <a:rPr lang="en-US" altLang="ko-KR" dirty="0"/>
              <a:t>-&gt; </a:t>
            </a:r>
            <a:r>
              <a:rPr lang="ko-KR" altLang="en-US" dirty="0"/>
              <a:t>함께</a:t>
            </a:r>
            <a:endParaRPr lang="en-US" altLang="ko-KR" dirty="0"/>
          </a:p>
          <a:p>
            <a:r>
              <a:rPr lang="ko-KR" altLang="en-US" dirty="0"/>
              <a:t>효율적으로 개발하기 위해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ko-KR" altLang="en-US" dirty="0" err="1"/>
              <a:t>프톤트엔드로</a:t>
            </a:r>
            <a:r>
              <a:rPr lang="ko-KR" altLang="en-US" dirty="0"/>
              <a:t> 나누어 개발</a:t>
            </a:r>
            <a:endParaRPr lang="en-US" altLang="ko-KR" dirty="0"/>
          </a:p>
          <a:p>
            <a:r>
              <a:rPr lang="ko-KR" altLang="en-US" dirty="0"/>
              <a:t>하지만 서로 계속 소통하며 함께 개발했습니다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27FA0-A74A-420B-9FCD-0069D65F2C7B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686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2" y="2130921"/>
            <a:ext cx="10361851" cy="147036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22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44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66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88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11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733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5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77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50" y="274705"/>
            <a:ext cx="2742843" cy="58528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2" y="274705"/>
            <a:ext cx="8025355" cy="58528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60" y="4407922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60" y="2907388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2224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4449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6674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889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11124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7334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5574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7799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2" y="1600571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4" y="1600571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22249" indent="0">
              <a:buNone/>
              <a:defRPr sz="2700" b="1"/>
            </a:lvl2pPr>
            <a:lvl3pPr marL="1244498" indent="0">
              <a:buNone/>
              <a:defRPr sz="2400" b="1"/>
            </a:lvl3pPr>
            <a:lvl4pPr marL="1866748" indent="0">
              <a:buNone/>
              <a:defRPr sz="2200" b="1"/>
            </a:lvl4pPr>
            <a:lvl5pPr marL="2488997" indent="0">
              <a:buNone/>
              <a:defRPr sz="2200" b="1"/>
            </a:lvl5pPr>
            <a:lvl6pPr marL="3111246" indent="0">
              <a:buNone/>
              <a:defRPr sz="2200" b="1"/>
            </a:lvl6pPr>
            <a:lvl7pPr marL="3733495" indent="0">
              <a:buNone/>
              <a:defRPr sz="2200" b="1"/>
            </a:lvl7pPr>
            <a:lvl8pPr marL="4355744" indent="0">
              <a:buNone/>
              <a:defRPr sz="2200" b="1"/>
            </a:lvl8pPr>
            <a:lvl9pPr marL="4977994" indent="0">
              <a:buNone/>
              <a:defRPr sz="2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2" y="2175379"/>
            <a:ext cx="5386216" cy="3952203"/>
          </a:xfrm>
        </p:spPr>
        <p:txBody>
          <a:bodyPr/>
          <a:lstStyle>
            <a:lvl1pPr>
              <a:defRPr sz="33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4" y="1535469"/>
            <a:ext cx="5388332" cy="639911"/>
          </a:xfrm>
        </p:spPr>
        <p:txBody>
          <a:bodyPr anchor="b"/>
          <a:lstStyle>
            <a:lvl1pPr marL="0" indent="0">
              <a:buNone/>
              <a:defRPr sz="3300" b="1"/>
            </a:lvl1pPr>
            <a:lvl2pPr marL="622249" indent="0">
              <a:buNone/>
              <a:defRPr sz="2700" b="1"/>
            </a:lvl2pPr>
            <a:lvl3pPr marL="1244498" indent="0">
              <a:buNone/>
              <a:defRPr sz="2400" b="1"/>
            </a:lvl3pPr>
            <a:lvl4pPr marL="1866748" indent="0">
              <a:buNone/>
              <a:defRPr sz="2200" b="1"/>
            </a:lvl4pPr>
            <a:lvl5pPr marL="2488997" indent="0">
              <a:buNone/>
              <a:defRPr sz="2200" b="1"/>
            </a:lvl5pPr>
            <a:lvl6pPr marL="3111246" indent="0">
              <a:buNone/>
              <a:defRPr sz="2200" b="1"/>
            </a:lvl6pPr>
            <a:lvl7pPr marL="3733495" indent="0">
              <a:buNone/>
              <a:defRPr sz="2200" b="1"/>
            </a:lvl7pPr>
            <a:lvl8pPr marL="4355744" indent="0">
              <a:buNone/>
              <a:defRPr sz="2200" b="1"/>
            </a:lvl8pPr>
            <a:lvl9pPr marL="4977994" indent="0">
              <a:buNone/>
              <a:defRPr sz="2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4" y="2175379"/>
            <a:ext cx="5388332" cy="3952203"/>
          </a:xfrm>
        </p:spPr>
        <p:txBody>
          <a:bodyPr/>
          <a:lstStyle>
            <a:lvl1pPr>
              <a:defRPr sz="33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6" y="273116"/>
            <a:ext cx="6814781" cy="5854468"/>
          </a:xfr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3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4" y="1435434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22249" indent="0">
              <a:buNone/>
              <a:defRPr sz="1600"/>
            </a:lvl2pPr>
            <a:lvl3pPr marL="1244498" indent="0">
              <a:buNone/>
              <a:defRPr sz="1400"/>
            </a:lvl3pPr>
            <a:lvl4pPr marL="1866748" indent="0">
              <a:buNone/>
              <a:defRPr sz="1200"/>
            </a:lvl4pPr>
            <a:lvl5pPr marL="2488997" indent="0">
              <a:buNone/>
              <a:defRPr sz="1200"/>
            </a:lvl5pPr>
            <a:lvl6pPr marL="3111246" indent="0">
              <a:buNone/>
              <a:defRPr sz="1200"/>
            </a:lvl6pPr>
            <a:lvl7pPr marL="3733495" indent="0">
              <a:buNone/>
              <a:defRPr sz="1200"/>
            </a:lvl7pPr>
            <a:lvl8pPr marL="4355744" indent="0">
              <a:buNone/>
              <a:defRPr sz="1200"/>
            </a:lvl8pPr>
            <a:lvl9pPr marL="4977994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4400"/>
            </a:lvl1pPr>
            <a:lvl2pPr marL="622249" indent="0">
              <a:buNone/>
              <a:defRPr sz="3800"/>
            </a:lvl2pPr>
            <a:lvl3pPr marL="1244498" indent="0">
              <a:buNone/>
              <a:defRPr sz="3300"/>
            </a:lvl3pPr>
            <a:lvl4pPr marL="1866748" indent="0">
              <a:buNone/>
              <a:defRPr sz="2700"/>
            </a:lvl4pPr>
            <a:lvl5pPr marL="2488997" indent="0">
              <a:buNone/>
              <a:defRPr sz="2700"/>
            </a:lvl5pPr>
            <a:lvl6pPr marL="3111246" indent="0">
              <a:buNone/>
              <a:defRPr sz="2700"/>
            </a:lvl6pPr>
            <a:lvl7pPr marL="3733495" indent="0">
              <a:buNone/>
              <a:defRPr sz="2700"/>
            </a:lvl7pPr>
            <a:lvl8pPr marL="4355744" indent="0">
              <a:buNone/>
              <a:defRPr sz="2700"/>
            </a:lvl8pPr>
            <a:lvl9pPr marL="4977994" indent="0">
              <a:buNone/>
              <a:defRPr sz="2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8582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22249" indent="0">
              <a:buNone/>
              <a:defRPr sz="1600"/>
            </a:lvl2pPr>
            <a:lvl3pPr marL="1244498" indent="0">
              <a:buNone/>
              <a:defRPr sz="1400"/>
            </a:lvl3pPr>
            <a:lvl4pPr marL="1866748" indent="0">
              <a:buNone/>
              <a:defRPr sz="1200"/>
            </a:lvl4pPr>
            <a:lvl5pPr marL="2488997" indent="0">
              <a:buNone/>
              <a:defRPr sz="1200"/>
            </a:lvl5pPr>
            <a:lvl6pPr marL="3111246" indent="0">
              <a:buNone/>
              <a:defRPr sz="1200"/>
            </a:lvl6pPr>
            <a:lvl7pPr marL="3733495" indent="0">
              <a:buNone/>
              <a:defRPr sz="1200"/>
            </a:lvl7pPr>
            <a:lvl8pPr marL="4355744" indent="0">
              <a:buNone/>
              <a:defRPr sz="1200"/>
            </a:lvl8pPr>
            <a:lvl9pPr marL="4977994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24450" tIns="62225" rIns="124450" bIns="6222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124450" tIns="62225" rIns="124450" bIns="6222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124450" tIns="62225" rIns="124450" bIns="62225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2022-03-05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124450" tIns="62225" rIns="124450" bIns="62225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124450" tIns="62225" rIns="124450" bIns="62225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44498" rtl="0" eaLnBrk="1" latinLnBrk="1" hangingPunct="1">
        <a:spcBef>
          <a:spcPct val="0"/>
        </a:spcBef>
        <a:buNone/>
        <a:defRPr sz="6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466687" indent="-466687" algn="l" defTabSz="1244498" rtl="0" eaLnBrk="1" latinLnBrk="1" hangingPunct="1">
        <a:spcBef>
          <a:spcPct val="20000"/>
        </a:spcBef>
        <a:buFont typeface="Arial" pitchFamily="34" charset="0"/>
        <a:buChar char="•"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1011155" indent="-388906" algn="l" defTabSz="1244498" rtl="0" eaLnBrk="1" latinLnBrk="1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555623" indent="-311125" algn="l" defTabSz="1244498" rtl="0" eaLnBrk="1" latinLnBrk="1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2177872" indent="-311125" algn="l" defTabSz="1244498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800121" indent="-311125" algn="l" defTabSz="1244498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3422371" indent="-311125" algn="l" defTabSz="1244498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44620" indent="-311125" algn="l" defTabSz="1244498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66869" indent="-311125" algn="l" defTabSz="1244498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89118" indent="-311125" algn="l" defTabSz="1244498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444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2249" algn="l" defTabSz="12444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498" algn="l" defTabSz="12444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66748" algn="l" defTabSz="12444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88997" algn="l" defTabSz="12444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111246" algn="l" defTabSz="12444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33495" algn="l" defTabSz="12444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55744" algn="l" defTabSz="12444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77994" algn="l" defTabSz="12444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42878" y="1845618"/>
            <a:ext cx="6623874" cy="2052703"/>
          </a:xfrm>
          <a:custGeom>
            <a:avLst/>
            <a:gdLst/>
            <a:ahLst/>
            <a:cxnLst/>
            <a:rect l="l" t="t" r="r" b="b"/>
            <a:pathLst>
              <a:path w="4968552" h="1224136">
                <a:moveTo>
                  <a:pt x="0" y="0"/>
                </a:moveTo>
                <a:lnTo>
                  <a:pt x="4968552" y="0"/>
                </a:lnTo>
                <a:lnTo>
                  <a:pt x="4968552" y="872799"/>
                </a:lnTo>
                <a:lnTo>
                  <a:pt x="4632252" y="1224136"/>
                </a:lnTo>
                <a:lnTo>
                  <a:pt x="0" y="1224136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450" tIns="62225" rIns="124450" bIns="62225" spcCol="0" rtlCol="0" anchor="ctr"/>
          <a:lstStyle/>
          <a:p>
            <a:pPr algn="ctr"/>
            <a:r>
              <a:rPr lang="en-US" altLang="ko-KR" sz="54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FILM SHOOTER</a:t>
            </a:r>
          </a:p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 취향 기반 영화 서비스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90918" y="5126758"/>
            <a:ext cx="2495690" cy="787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450" tIns="62225" rIns="124450" bIns="62225" spcCol="0" rtlCol="0" anchor="ctr"/>
          <a:lstStyle/>
          <a:p>
            <a:pPr algn="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이성재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채예은</a:t>
            </a:r>
          </a:p>
        </p:txBody>
      </p:sp>
      <p:sp>
        <p:nvSpPr>
          <p:cNvPr id="19" name="타원 18"/>
          <p:cNvSpPr/>
          <p:nvPr/>
        </p:nvSpPr>
        <p:spPr>
          <a:xfrm>
            <a:off x="3142446" y="4185415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42446" y="4656086"/>
            <a:ext cx="288032" cy="28803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42446" y="5126758"/>
            <a:ext cx="288032" cy="288032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284B3E-37B3-487F-86EB-309ED1495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6" y="1809466"/>
            <a:ext cx="2147061" cy="2088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624EA7-4D7E-4D3A-A9EB-BACA1327BB80}"/>
              </a:ext>
            </a:extLst>
          </p:cNvPr>
          <p:cNvSpPr txBox="1"/>
          <p:nvPr/>
        </p:nvSpPr>
        <p:spPr>
          <a:xfrm>
            <a:off x="3430478" y="4185415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SSAFY 1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최종 프로젝트</a:t>
            </a:r>
          </a:p>
        </p:txBody>
      </p:sp>
    </p:spTree>
    <p:extLst>
      <p:ext uri="{BB962C8B-B14F-4D97-AF65-F5344CB8AC3E}">
        <p14:creationId xmlns:p14="http://schemas.microsoft.com/office/powerpoint/2010/main" val="77117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477902-AD92-4B68-947C-3380075E2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1478" y="5093723"/>
            <a:ext cx="6840760" cy="1458833"/>
          </a:xfrm>
        </p:spPr>
        <p:txBody>
          <a:bodyPr>
            <a:normAutofit/>
          </a:bodyPr>
          <a:lstStyle/>
          <a:p>
            <a:pPr marL="622249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  </a:t>
            </a:r>
            <a:r>
              <a:rPr lang="en-US" altLang="ko-KR" sz="1600" dirty="0">
                <a:solidFill>
                  <a:schemeClr val="bg1"/>
                </a:solidFill>
              </a:rPr>
              <a:t>backdrop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image</a:t>
            </a:r>
            <a:r>
              <a:rPr lang="ko-KR" altLang="en-US" sz="1600" dirty="0">
                <a:solidFill>
                  <a:schemeClr val="bg1"/>
                </a:solidFill>
              </a:rPr>
              <a:t> 배경</a:t>
            </a:r>
          </a:p>
          <a:p>
            <a:pPr marL="622249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  </a:t>
            </a:r>
            <a:r>
              <a:rPr lang="ko-KR" altLang="en-US" sz="1600" dirty="0">
                <a:solidFill>
                  <a:schemeClr val="bg1"/>
                </a:solidFill>
              </a:rPr>
              <a:t>영화 포스터와 장르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개봉일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상영 시간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줄거리 정보 제공</a:t>
            </a:r>
          </a:p>
          <a:p>
            <a:pPr marL="622249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  </a:t>
            </a:r>
            <a:r>
              <a:rPr lang="ko-KR" altLang="en-US" sz="1600" dirty="0">
                <a:solidFill>
                  <a:schemeClr val="bg1"/>
                </a:solidFill>
              </a:rPr>
              <a:t>리뷰 작성 버튼과 좋아요 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61CCC3-B227-46E3-93B3-540AEE6E7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02" y="607623"/>
            <a:ext cx="8210342" cy="4404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6C368-385E-4426-8D51-A5BC727FD9D5}"/>
              </a:ext>
            </a:extLst>
          </p:cNvPr>
          <p:cNvSpPr txBox="1"/>
          <p:nvPr/>
        </p:nvSpPr>
        <p:spPr>
          <a:xfrm>
            <a:off x="694606" y="457117"/>
            <a:ext cx="3218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Detail page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231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9F218E5-2369-4A79-A004-734EC3247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82" y="1413570"/>
            <a:ext cx="10011122" cy="4187329"/>
          </a:xfrm>
        </p:spPr>
        <p:txBody>
          <a:bodyPr>
            <a:noAutofit/>
          </a:bodyPr>
          <a:lstStyle/>
          <a:p>
            <a:pPr lvl="1"/>
            <a:r>
              <a:rPr lang="ko-KR" altLang="en-US" sz="2000" dirty="0">
                <a:solidFill>
                  <a:schemeClr val="bg1"/>
                </a:solidFill>
              </a:rPr>
              <a:t>리뷰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자신의 리뷰가 최상단에 노출</a:t>
            </a:r>
            <a:r>
              <a:rPr lang="en-US" altLang="ko-KR" sz="1800" dirty="0">
                <a:solidFill>
                  <a:schemeClr val="bg1"/>
                </a:solidFill>
              </a:rPr>
              <a:t>,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</a:rPr>
              <a:t>좋아요가</a:t>
            </a:r>
            <a:r>
              <a:rPr lang="ko-KR" altLang="en-US" sz="1800" dirty="0">
                <a:solidFill>
                  <a:schemeClr val="bg1"/>
                </a:solidFill>
              </a:rPr>
              <a:t> 많은 순서대로 정렬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리뷰에 좋아요 표시와 해당 리뷰에 대한 댓글 페이지로 이동 가능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 err="1">
                <a:solidFill>
                  <a:schemeClr val="bg1"/>
                </a:solidFill>
              </a:rPr>
              <a:t>모달</a:t>
            </a:r>
            <a:r>
              <a:rPr lang="ko-KR" altLang="en-US" sz="1800" dirty="0">
                <a:solidFill>
                  <a:schemeClr val="bg1"/>
                </a:solidFill>
              </a:rPr>
              <a:t> 폼으로 제공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별 이미지 클릭으로 평점 입력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1244498" lvl="2" indent="0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1244498" lvl="2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	</a:t>
            </a:r>
          </a:p>
          <a:p>
            <a:pPr lvl="1"/>
            <a:r>
              <a:rPr lang="ko-KR" altLang="en-US" sz="2000" dirty="0">
                <a:solidFill>
                  <a:schemeClr val="bg1"/>
                </a:solidFill>
              </a:rPr>
              <a:t>댓글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페이지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리뷰의 댓글을 클릭하면 리뷰 디테일 페이지로 이동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댓글 상단에 댓글을 달 수 있는 </a:t>
            </a:r>
            <a:r>
              <a:rPr lang="ko-KR" altLang="en-US" sz="1800" dirty="0" err="1">
                <a:solidFill>
                  <a:schemeClr val="bg1"/>
                </a:solidFill>
              </a:rPr>
              <a:t>입력폼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lvl="2"/>
            <a:endParaRPr lang="en-US" altLang="ko-KR" sz="1800" dirty="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68822-6470-4AE6-88D3-2E6859669F1E}"/>
              </a:ext>
            </a:extLst>
          </p:cNvPr>
          <p:cNvSpPr txBox="1"/>
          <p:nvPr/>
        </p:nvSpPr>
        <p:spPr>
          <a:xfrm>
            <a:off x="694606" y="457117"/>
            <a:ext cx="5472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Review &amp; Comment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140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477902-AD92-4B68-947C-3380075E2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542" y="2565698"/>
            <a:ext cx="2535267" cy="136815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</a:endParaRPr>
          </a:p>
          <a:p>
            <a:pPr marL="622249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  </a:t>
            </a:r>
            <a:r>
              <a:rPr lang="ko-KR" altLang="en-US" sz="1600" dirty="0">
                <a:solidFill>
                  <a:schemeClr val="bg1"/>
                </a:solidFill>
              </a:rPr>
              <a:t>리뷰와 평점 정보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622249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  </a:t>
            </a:r>
            <a:r>
              <a:rPr lang="ko-KR" altLang="en-US" sz="1600" dirty="0">
                <a:solidFill>
                  <a:schemeClr val="bg1"/>
                </a:solidFill>
              </a:rPr>
              <a:t>수정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삭제 버튼</a:t>
            </a:r>
          </a:p>
        </p:txBody>
      </p:sp>
      <p:pic>
        <p:nvPicPr>
          <p:cNvPr id="10" name="그림 9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C052A40C-E894-49A0-8F07-8F91F5EE1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257354"/>
            <a:ext cx="8625973" cy="462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73015-42AA-4C79-B51B-12F0E7501637}"/>
              </a:ext>
            </a:extLst>
          </p:cNvPr>
          <p:cNvSpPr txBox="1"/>
          <p:nvPr/>
        </p:nvSpPr>
        <p:spPr>
          <a:xfrm>
            <a:off x="694606" y="457117"/>
            <a:ext cx="3218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Review page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889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477902-AD92-4B68-947C-3380075E2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82" y="1485578"/>
            <a:ext cx="10515600" cy="435133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추천 페이지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로그인한 사용자에 대해 영화 </a:t>
            </a:r>
            <a:r>
              <a:rPr lang="en-US" altLang="ko-KR" sz="1800" dirty="0">
                <a:solidFill>
                  <a:schemeClr val="bg1"/>
                </a:solidFill>
              </a:rPr>
              <a:t>24</a:t>
            </a:r>
            <a:r>
              <a:rPr lang="ko-KR" altLang="en-US" sz="1800" dirty="0">
                <a:solidFill>
                  <a:schemeClr val="bg1"/>
                </a:solidFill>
              </a:rPr>
              <a:t>개 추천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lvl="2"/>
            <a:endParaRPr lang="en-US" altLang="ko-KR" sz="2000" dirty="0">
              <a:solidFill>
                <a:schemeClr val="bg1"/>
              </a:solidFill>
            </a:endParaRPr>
          </a:p>
          <a:p>
            <a:pPr lvl="2"/>
            <a:endParaRPr lang="en-US" altLang="ko-KR" sz="2000" dirty="0">
              <a:solidFill>
                <a:schemeClr val="bg1"/>
              </a:solidFill>
            </a:endParaRPr>
          </a:p>
          <a:p>
            <a:pPr lvl="1"/>
            <a:r>
              <a:rPr lang="ko-KR" altLang="en-US" sz="2000" dirty="0">
                <a:solidFill>
                  <a:schemeClr val="bg1"/>
                </a:solidFill>
              </a:rPr>
              <a:t>추천 알고리즘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사용자가 </a:t>
            </a:r>
            <a:r>
              <a:rPr lang="ko-KR" altLang="en-US" sz="1800" dirty="0" err="1">
                <a:solidFill>
                  <a:schemeClr val="bg1"/>
                </a:solidFill>
              </a:rPr>
              <a:t>좋아요를</a:t>
            </a:r>
            <a:r>
              <a:rPr lang="ko-KR" altLang="en-US" sz="1800" dirty="0">
                <a:solidFill>
                  <a:schemeClr val="bg1"/>
                </a:solidFill>
              </a:rPr>
              <a:t> 누른 영화와 평점을 남긴 영화들의 장르를 기반으로 추천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 err="1">
                <a:solidFill>
                  <a:schemeClr val="bg1"/>
                </a:solidFill>
              </a:rPr>
              <a:t>좋아요와</a:t>
            </a:r>
            <a:r>
              <a:rPr lang="ko-KR" altLang="en-US" sz="1800" dirty="0">
                <a:solidFill>
                  <a:schemeClr val="bg1"/>
                </a:solidFill>
              </a:rPr>
              <a:t> 평점을 바탕으로 </a:t>
            </a:r>
            <a:r>
              <a:rPr lang="en-US" altLang="ko-KR" sz="1800" dirty="0">
                <a:solidFill>
                  <a:schemeClr val="bg1"/>
                </a:solidFill>
              </a:rPr>
              <a:t>19</a:t>
            </a:r>
            <a:r>
              <a:rPr lang="ko-KR" altLang="en-US" sz="1800" dirty="0">
                <a:solidFill>
                  <a:schemeClr val="bg1"/>
                </a:solidFill>
              </a:rPr>
              <a:t>개 장르들에 대한 사용자 선호도를 계산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모든 영화들의 장르와 사용자 선호도를 통해 상위 </a:t>
            </a:r>
            <a:r>
              <a:rPr lang="en-US" altLang="ko-KR" sz="1800" dirty="0">
                <a:solidFill>
                  <a:schemeClr val="bg1"/>
                </a:solidFill>
              </a:rPr>
              <a:t>24</a:t>
            </a:r>
            <a:r>
              <a:rPr lang="ko-KR" altLang="en-US" sz="1800" dirty="0">
                <a:solidFill>
                  <a:schemeClr val="bg1"/>
                </a:solidFill>
              </a:rPr>
              <a:t>개의 영화 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714C1-F40C-4E0F-A459-CC9BB204CB74}"/>
              </a:ext>
            </a:extLst>
          </p:cNvPr>
          <p:cNvSpPr txBox="1"/>
          <p:nvPr/>
        </p:nvSpPr>
        <p:spPr>
          <a:xfrm>
            <a:off x="694606" y="457117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추천 알고리즘</a:t>
            </a:r>
          </a:p>
        </p:txBody>
      </p:sp>
    </p:spTree>
    <p:extLst>
      <p:ext uri="{BB962C8B-B14F-4D97-AF65-F5344CB8AC3E}">
        <p14:creationId xmlns:p14="http://schemas.microsoft.com/office/powerpoint/2010/main" val="61361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텍스트, 다른, 스크린샷, 묶음이(가) 표시된 사진&#10;&#10;자동 생성된 설명">
            <a:extLst>
              <a:ext uri="{FF2B5EF4-FFF2-40B4-BE49-F238E27FC236}">
                <a16:creationId xmlns:a16="http://schemas.microsoft.com/office/drawing/2014/main" id="{2CD535FD-3A0B-47DF-BDD7-DB33395A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1256217"/>
            <a:ext cx="8615486" cy="4621849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64DD123-0CF9-40F4-9225-9F22AC84C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1510" y="2637706"/>
            <a:ext cx="3195981" cy="1296144"/>
          </a:xfrm>
        </p:spPr>
        <p:txBody>
          <a:bodyPr>
            <a:normAutofit/>
          </a:bodyPr>
          <a:lstStyle/>
          <a:p>
            <a:pPr marL="622249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  </a:t>
            </a:r>
            <a:r>
              <a:rPr lang="ko-KR" altLang="en-US" sz="1600" dirty="0">
                <a:solidFill>
                  <a:schemeClr val="bg1"/>
                </a:solidFill>
              </a:rPr>
              <a:t>추천 영화 </a:t>
            </a:r>
            <a:r>
              <a:rPr lang="en-US" altLang="ko-KR" sz="1600" dirty="0">
                <a:solidFill>
                  <a:schemeClr val="bg1"/>
                </a:solidFill>
              </a:rPr>
              <a:t>24</a:t>
            </a:r>
            <a:r>
              <a:rPr lang="ko-KR" altLang="en-US" sz="1600" dirty="0">
                <a:solidFill>
                  <a:schemeClr val="bg1"/>
                </a:solidFill>
              </a:rPr>
              <a:t>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622249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  </a:t>
            </a:r>
            <a:r>
              <a:rPr lang="ko-KR" altLang="en-US" sz="1600" dirty="0">
                <a:solidFill>
                  <a:schemeClr val="bg1"/>
                </a:solidFill>
              </a:rPr>
              <a:t>포스터 마우스 </a:t>
            </a:r>
            <a:r>
              <a:rPr lang="ko-KR" altLang="en-US" sz="1600" dirty="0" err="1">
                <a:solidFill>
                  <a:schemeClr val="bg1"/>
                </a:solidFill>
              </a:rPr>
              <a:t>호버</a:t>
            </a:r>
            <a:r>
              <a:rPr lang="ko-KR" altLang="en-US" sz="1600" dirty="0">
                <a:solidFill>
                  <a:schemeClr val="bg1"/>
                </a:solidFill>
              </a:rPr>
              <a:t> 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622249" lvl="1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bg1"/>
                </a:solidFill>
              </a:rPr>
              <a:t>     제목과 개봉일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B89AD-B00C-43E9-8D32-A7A4EC0A0841}"/>
              </a:ext>
            </a:extLst>
          </p:cNvPr>
          <p:cNvSpPr txBox="1"/>
          <p:nvPr/>
        </p:nvSpPr>
        <p:spPr>
          <a:xfrm>
            <a:off x="694606" y="457117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영화 추천 알고리즘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B5B7C0-DE70-4306-AAE0-71FB74D19EE4}"/>
              </a:ext>
            </a:extLst>
          </p:cNvPr>
          <p:cNvSpPr/>
          <p:nvPr/>
        </p:nvSpPr>
        <p:spPr>
          <a:xfrm>
            <a:off x="1198662" y="2277666"/>
            <a:ext cx="1368152" cy="20882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894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9F218E5-2369-4A79-A004-734EC3247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98" y="1294588"/>
            <a:ext cx="10011122" cy="4187329"/>
          </a:xfrm>
        </p:spPr>
        <p:txBody>
          <a:bodyPr>
            <a:normAutofit lnSpcReduction="10000"/>
          </a:bodyPr>
          <a:lstStyle/>
          <a:p>
            <a:pPr marL="622249" lvl="1" indent="0">
              <a:lnSpc>
                <a:spcPct val="200000"/>
              </a:lnSpc>
              <a:buNone/>
            </a:pPr>
            <a:r>
              <a:rPr lang="ko-KR" altLang="en-US" sz="2400" dirty="0">
                <a:solidFill>
                  <a:schemeClr val="bg1"/>
                </a:solidFill>
              </a:rPr>
              <a:t>총 </a:t>
            </a:r>
            <a:r>
              <a:rPr lang="en-US" altLang="ko-KR" sz="2400" dirty="0">
                <a:solidFill>
                  <a:schemeClr val="bg1"/>
                </a:solidFill>
              </a:rPr>
              <a:t>5</a:t>
            </a:r>
            <a:r>
              <a:rPr lang="ko-KR" altLang="en-US" sz="2400" dirty="0">
                <a:solidFill>
                  <a:schemeClr val="bg1"/>
                </a:solidFill>
              </a:rPr>
              <a:t>개의 카드로 구성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622249" lvl="1" indent="0">
              <a:lnSpc>
                <a:spcPct val="200000"/>
              </a:lnSpc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en-US" altLang="ko-KR" sz="2000" dirty="0">
                <a:solidFill>
                  <a:schemeClr val="bg1"/>
                </a:solidFill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</a:rPr>
              <a:t>닉네임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프로필 메시지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좋아하는 장르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622249" lvl="1" indent="0">
              <a:lnSpc>
                <a:spcPct val="200000"/>
              </a:lnSpc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	2. </a:t>
            </a:r>
            <a:r>
              <a:rPr lang="ko-KR" altLang="en-US" sz="2000" dirty="0">
                <a:solidFill>
                  <a:schemeClr val="bg1"/>
                </a:solidFill>
              </a:rPr>
              <a:t>통계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평가한 영화 수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좋아요 누른 영화 수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별점</a:t>
            </a:r>
            <a:r>
              <a:rPr lang="ko-KR" altLang="en-US" sz="2000" dirty="0">
                <a:solidFill>
                  <a:schemeClr val="bg1"/>
                </a:solidFill>
              </a:rPr>
              <a:t> 평균 제공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622249" lvl="1" indent="0">
              <a:lnSpc>
                <a:spcPct val="200000"/>
              </a:lnSpc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	3. </a:t>
            </a:r>
            <a:r>
              <a:rPr lang="ko-KR" altLang="en-US" sz="2000" dirty="0">
                <a:solidFill>
                  <a:schemeClr val="bg1"/>
                </a:solidFill>
              </a:rPr>
              <a:t>높은 평점을 준 영화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622249" lvl="1" indent="0">
              <a:lnSpc>
                <a:spcPct val="200000"/>
              </a:lnSpc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	4. </a:t>
            </a:r>
            <a:r>
              <a:rPr lang="ko-KR" altLang="en-US" sz="2000" dirty="0">
                <a:solidFill>
                  <a:schemeClr val="bg1"/>
                </a:solidFill>
              </a:rPr>
              <a:t>좋아요 누른 영화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622249" lvl="1" indent="0">
              <a:lnSpc>
                <a:spcPct val="200000"/>
              </a:lnSpc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	5. </a:t>
            </a:r>
            <a:r>
              <a:rPr lang="ko-KR" altLang="en-US" sz="2000" dirty="0">
                <a:solidFill>
                  <a:schemeClr val="bg1"/>
                </a:solidFill>
              </a:rPr>
              <a:t>사용자가 쓴 리뷰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7A3B1-D691-4AA8-A608-DCC27F7672A2}"/>
              </a:ext>
            </a:extLst>
          </p:cNvPr>
          <p:cNvSpPr txBox="1"/>
          <p:nvPr/>
        </p:nvSpPr>
        <p:spPr>
          <a:xfrm>
            <a:off x="694606" y="457117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 페이지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43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77D1016C-FD06-4DC1-8D29-A4A8CF1D6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39" y="1125538"/>
            <a:ext cx="9261768" cy="4968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E3957-1D16-4F7E-A297-D69D8D41822B}"/>
              </a:ext>
            </a:extLst>
          </p:cNvPr>
          <p:cNvSpPr txBox="1"/>
          <p:nvPr/>
        </p:nvSpPr>
        <p:spPr>
          <a:xfrm>
            <a:off x="694606" y="457117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 페이지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2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6DD69-5D25-4F39-98D8-CD439A9FAEE2}"/>
              </a:ext>
            </a:extLst>
          </p:cNvPr>
          <p:cNvSpPr txBox="1"/>
          <p:nvPr/>
        </p:nvSpPr>
        <p:spPr>
          <a:xfrm>
            <a:off x="694606" y="457117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 페이지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A0E0DC-744E-4D6C-90E8-D3DCCE84C208}"/>
              </a:ext>
            </a:extLst>
          </p:cNvPr>
          <p:cNvGrpSpPr/>
          <p:nvPr/>
        </p:nvGrpSpPr>
        <p:grpSpPr>
          <a:xfrm>
            <a:off x="3529484" y="433296"/>
            <a:ext cx="6310138" cy="5969176"/>
            <a:chOff x="3430910" y="578909"/>
            <a:chExt cx="6075238" cy="5677949"/>
          </a:xfrm>
        </p:grpSpPr>
        <p:pic>
          <p:nvPicPr>
            <p:cNvPr id="8" name="그림 7" descr="텍스트, 스크린샷, 모니터이(가) 표시된 사진&#10;&#10;자동 생성된 설명">
              <a:extLst>
                <a:ext uri="{FF2B5EF4-FFF2-40B4-BE49-F238E27FC236}">
                  <a16:creationId xmlns:a16="http://schemas.microsoft.com/office/drawing/2014/main" id="{28ADED4E-94FD-4F14-A730-8C40146E6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910" y="2997746"/>
              <a:ext cx="6075238" cy="325911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E2E4BB9-F63B-4FA7-BFE1-118409E0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910" y="578909"/>
              <a:ext cx="6075236" cy="3259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04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83CDB41-FCF1-482E-B458-E736415E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662" y="1125538"/>
            <a:ext cx="10227146" cy="374618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추천 알고리즘 개선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소셜 인증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비밀번호 변경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영화 검색 기능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배우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감독 데이터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메인 페이지 영화 </a:t>
            </a:r>
            <a:r>
              <a:rPr lang="ko-KR" altLang="en-US" sz="2000" dirty="0" err="1">
                <a:solidFill>
                  <a:schemeClr val="bg1"/>
                </a:solidFill>
              </a:rPr>
              <a:t>태그별</a:t>
            </a:r>
            <a:r>
              <a:rPr lang="ko-KR" altLang="en-US" sz="2000" dirty="0">
                <a:solidFill>
                  <a:schemeClr val="bg1"/>
                </a:solidFill>
              </a:rPr>
              <a:t> 구성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장르별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인기 영화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lvl="1">
              <a:lnSpc>
                <a:spcPct val="170000"/>
              </a:lnSpc>
            </a:pPr>
            <a:r>
              <a:rPr lang="ko-KR" altLang="en-US" sz="1800" dirty="0">
                <a:solidFill>
                  <a:schemeClr val="bg1"/>
                </a:solidFill>
              </a:rPr>
              <a:t>최신 영화 등</a:t>
            </a:r>
            <a:endParaRPr lang="en-US" altLang="ko-KR" sz="1800" dirty="0">
              <a:solidFill>
                <a:schemeClr val="bg1"/>
              </a:solidFill>
            </a:endParaRPr>
          </a:p>
          <a:p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126DE-AEDE-452C-ADDD-31EFDD06DF67}"/>
              </a:ext>
            </a:extLst>
          </p:cNvPr>
          <p:cNvSpPr txBox="1"/>
          <p:nvPr/>
        </p:nvSpPr>
        <p:spPr>
          <a:xfrm>
            <a:off x="694606" y="457117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보완할 점</a:t>
            </a:r>
          </a:p>
        </p:txBody>
      </p:sp>
    </p:spTree>
    <p:extLst>
      <p:ext uri="{BB962C8B-B14F-4D97-AF65-F5344CB8AC3E}">
        <p14:creationId xmlns:p14="http://schemas.microsoft.com/office/powerpoint/2010/main" val="3164410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3270" y="1881265"/>
            <a:ext cx="6623874" cy="2052703"/>
          </a:xfrm>
          <a:custGeom>
            <a:avLst/>
            <a:gdLst/>
            <a:ahLst/>
            <a:cxnLst/>
            <a:rect l="l" t="t" r="r" b="b"/>
            <a:pathLst>
              <a:path w="4968552" h="1224136">
                <a:moveTo>
                  <a:pt x="0" y="0"/>
                </a:moveTo>
                <a:lnTo>
                  <a:pt x="4968552" y="0"/>
                </a:lnTo>
                <a:lnTo>
                  <a:pt x="4968552" y="872799"/>
                </a:lnTo>
                <a:lnTo>
                  <a:pt x="4632252" y="1224136"/>
                </a:lnTo>
                <a:lnTo>
                  <a:pt x="0" y="1224136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450" tIns="62225" rIns="124450" bIns="62225" spcCol="0" rtlCol="0" anchor="ctr"/>
          <a:lstStyle/>
          <a:p>
            <a:pPr algn="ctr"/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 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82838" y="422106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782838" y="4691733"/>
            <a:ext cx="288032" cy="28803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82838" y="5162405"/>
            <a:ext cx="288032" cy="288032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79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3270" y="1881265"/>
            <a:ext cx="6623874" cy="2052703"/>
          </a:xfrm>
          <a:custGeom>
            <a:avLst/>
            <a:gdLst/>
            <a:ahLst/>
            <a:cxnLst/>
            <a:rect l="l" t="t" r="r" b="b"/>
            <a:pathLst>
              <a:path w="4968552" h="1224136">
                <a:moveTo>
                  <a:pt x="0" y="0"/>
                </a:moveTo>
                <a:lnTo>
                  <a:pt x="4968552" y="0"/>
                </a:lnTo>
                <a:lnTo>
                  <a:pt x="4968552" y="872799"/>
                </a:lnTo>
                <a:lnTo>
                  <a:pt x="4632252" y="1224136"/>
                </a:lnTo>
                <a:lnTo>
                  <a:pt x="0" y="1224136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450" tIns="62225" rIns="124450" bIns="62225" spcCol="0" rtlCol="0" anchor="ctr"/>
          <a:lstStyle/>
          <a:p>
            <a:pPr algn="ctr"/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82838" y="422106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782838" y="4691733"/>
            <a:ext cx="288032" cy="28803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82838" y="5162405"/>
            <a:ext cx="288032" cy="288032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81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67C30-1A4A-4204-AD13-562314EC9ED2}"/>
              </a:ext>
            </a:extLst>
          </p:cNvPr>
          <p:cNvSpPr txBox="1"/>
          <p:nvPr/>
        </p:nvSpPr>
        <p:spPr>
          <a:xfrm>
            <a:off x="1126654" y="145529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68F2B3-CB00-412B-9DFF-28436917D5EB}"/>
              </a:ext>
            </a:extLst>
          </p:cNvPr>
          <p:cNvSpPr txBox="1"/>
          <p:nvPr/>
        </p:nvSpPr>
        <p:spPr>
          <a:xfrm>
            <a:off x="1522698" y="2195760"/>
            <a:ext cx="32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채예은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7725DF-ED9A-4BB4-A211-0F34246BA0B3}"/>
              </a:ext>
            </a:extLst>
          </p:cNvPr>
          <p:cNvSpPr txBox="1"/>
          <p:nvPr/>
        </p:nvSpPr>
        <p:spPr>
          <a:xfrm>
            <a:off x="1522698" y="2657425"/>
            <a:ext cx="2688156" cy="105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</a:t>
            </a:r>
            <a:endParaRPr lang="en-US" altLang="ko-KR" sz="2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 Bold" panose="020B0600000101010101" pitchFamily="50" charset="-127"/>
              </a:rPr>
              <a:t>Back-end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중점</a:t>
            </a:r>
            <a:endParaRPr lang="en-US" altLang="ko-KR" sz="2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0D6EC-DD20-4B78-9B12-8BFA73A28534}"/>
              </a:ext>
            </a:extLst>
          </p:cNvPr>
          <p:cNvSpPr txBox="1"/>
          <p:nvPr/>
        </p:nvSpPr>
        <p:spPr>
          <a:xfrm>
            <a:off x="5231110" y="2209140"/>
            <a:ext cx="32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이성재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E22A3-D52D-443D-B391-7F62DAB350CE}"/>
              </a:ext>
            </a:extLst>
          </p:cNvPr>
          <p:cNvSpPr txBox="1"/>
          <p:nvPr/>
        </p:nvSpPr>
        <p:spPr>
          <a:xfrm>
            <a:off x="5231110" y="2670805"/>
            <a:ext cx="2688156" cy="105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endParaRPr lang="en-US" altLang="ko-KR" sz="2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en-US" altLang="ko-KR" sz="2200" dirty="0">
                <a:solidFill>
                  <a:schemeClr val="bg1"/>
                </a:solidFill>
                <a:latin typeface="Arial" panose="020B0604020202020204" pitchFamily="34" charset="0"/>
                <a:ea typeface="나눔스퀘어 Bold" panose="020B0600000101010101" pitchFamily="50" charset="-127"/>
              </a:rPr>
              <a:t>F</a:t>
            </a:r>
            <a:r>
              <a:rPr lang="en-US" altLang="ko-KR" sz="2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 Bold" panose="020B0600000101010101" pitchFamily="50" charset="-127"/>
              </a:rPr>
              <a:t>ront-end</a:t>
            </a:r>
            <a:r>
              <a:rPr lang="ko-KR" altLang="en-US" sz="2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중점</a:t>
            </a:r>
            <a:endParaRPr lang="en-US" altLang="ko-KR" sz="2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C6713-3526-403F-A355-83E0176A9AEC}"/>
              </a:ext>
            </a:extLst>
          </p:cNvPr>
          <p:cNvSpPr txBox="1"/>
          <p:nvPr/>
        </p:nvSpPr>
        <p:spPr>
          <a:xfrm>
            <a:off x="694606" y="457117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C1ACB-3231-4454-951F-CAB99FC801AF}"/>
              </a:ext>
            </a:extLst>
          </p:cNvPr>
          <p:cNvSpPr txBox="1"/>
          <p:nvPr/>
        </p:nvSpPr>
        <p:spPr>
          <a:xfrm>
            <a:off x="1126654" y="4322548"/>
            <a:ext cx="243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4D847-BD98-424E-B1DE-113D76FB2528}"/>
              </a:ext>
            </a:extLst>
          </p:cNvPr>
          <p:cNvSpPr txBox="1"/>
          <p:nvPr/>
        </p:nvSpPr>
        <p:spPr>
          <a:xfrm>
            <a:off x="1522698" y="5015688"/>
            <a:ext cx="6154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취향 기반 영화 추천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 서비스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04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C94B0-A787-4507-A9BC-57451AE6DF48}"/>
              </a:ext>
            </a:extLst>
          </p:cNvPr>
          <p:cNvSpPr txBox="1"/>
          <p:nvPr/>
        </p:nvSpPr>
        <p:spPr>
          <a:xfrm>
            <a:off x="6297078" y="4581922"/>
            <a:ext cx="3898781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Bootstrap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Vue-owl-carousel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Dj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-rest-auth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FC63A6-44FE-493D-B354-914F4599C168}"/>
              </a:ext>
            </a:extLst>
          </p:cNvPr>
          <p:cNvSpPr txBox="1"/>
          <p:nvPr/>
        </p:nvSpPr>
        <p:spPr>
          <a:xfrm>
            <a:off x="1213662" y="4693495"/>
            <a:ext cx="3657408" cy="99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TMDB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500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인기영화 데이터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4899B-29D7-4CD4-87BE-BDBE0141F014}"/>
              </a:ext>
            </a:extLst>
          </p:cNvPr>
          <p:cNvSpPr txBox="1"/>
          <p:nvPr/>
        </p:nvSpPr>
        <p:spPr>
          <a:xfrm>
            <a:off x="694606" y="457117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C0ADEF-E6DE-48EF-A1B1-97F1891C2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49" y="1626006"/>
            <a:ext cx="2392654" cy="105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8D69A04-7129-4D40-A136-023AAE2C5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209" y="1681488"/>
            <a:ext cx="1100234" cy="110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3BEACE-E6FD-4C65-97E8-0F266701C728}"/>
              </a:ext>
            </a:extLst>
          </p:cNvPr>
          <p:cNvSpPr txBox="1"/>
          <p:nvPr/>
        </p:nvSpPr>
        <p:spPr>
          <a:xfrm>
            <a:off x="6083525" y="1212062"/>
            <a:ext cx="146810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600" b="1" dirty="0"/>
              <a:t>+</a:t>
            </a:r>
            <a:endParaRPr lang="ko-KR" altLang="en-US" sz="9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5ACA4-25E0-473F-9EBF-D6DBE4BCA0D1}"/>
              </a:ext>
            </a:extLst>
          </p:cNvPr>
          <p:cNvSpPr txBox="1"/>
          <p:nvPr/>
        </p:nvSpPr>
        <p:spPr>
          <a:xfrm>
            <a:off x="2284280" y="1228019"/>
            <a:ext cx="300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back-end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81843-5788-4003-A7BD-AEE8A74CB671}"/>
              </a:ext>
            </a:extLst>
          </p:cNvPr>
          <p:cNvSpPr txBox="1"/>
          <p:nvPr/>
        </p:nvSpPr>
        <p:spPr>
          <a:xfrm>
            <a:off x="7643419" y="1197546"/>
            <a:ext cx="231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0" i="0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front-end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A9114-E028-439E-BB7F-818166827CBD}"/>
              </a:ext>
            </a:extLst>
          </p:cNvPr>
          <p:cNvSpPr txBox="1"/>
          <p:nvPr/>
        </p:nvSpPr>
        <p:spPr>
          <a:xfrm>
            <a:off x="1653371" y="2885668"/>
            <a:ext cx="42258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 Bold" panose="020B0600000101010101" pitchFamily="50" charset="-127"/>
              </a:rPr>
              <a:t>DRF(Django REST Framework)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B31160-B69E-4564-A4EA-969E4FECE395}"/>
              </a:ext>
            </a:extLst>
          </p:cNvPr>
          <p:cNvSpPr txBox="1"/>
          <p:nvPr/>
        </p:nvSpPr>
        <p:spPr>
          <a:xfrm>
            <a:off x="8167568" y="2885668"/>
            <a:ext cx="1267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나눔스퀘어 Bold" panose="020B0600000101010101" pitchFamily="50" charset="-127"/>
              </a:rPr>
              <a:t>Vue.js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DCF0B8-1BB2-467E-BD16-F951CE618729}"/>
              </a:ext>
            </a:extLst>
          </p:cNvPr>
          <p:cNvSpPr txBox="1"/>
          <p:nvPr/>
        </p:nvSpPr>
        <p:spPr>
          <a:xfrm>
            <a:off x="1198662" y="4077866"/>
            <a:ext cx="3088556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 데이터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06A251-5A76-45B5-AE8D-10966E7AB375}"/>
              </a:ext>
            </a:extLst>
          </p:cNvPr>
          <p:cNvSpPr txBox="1"/>
          <p:nvPr/>
        </p:nvSpPr>
        <p:spPr>
          <a:xfrm>
            <a:off x="6297078" y="4077866"/>
            <a:ext cx="3088556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라이브러리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72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68F2B3-CB00-412B-9DFF-28436917D5EB}"/>
              </a:ext>
            </a:extLst>
          </p:cNvPr>
          <p:cNvSpPr txBox="1"/>
          <p:nvPr/>
        </p:nvSpPr>
        <p:spPr>
          <a:xfrm>
            <a:off x="1331836" y="1392933"/>
            <a:ext cx="321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서비스 이름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24B0F3-276F-43BA-A1A4-56C227CC2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65" y="1623765"/>
            <a:ext cx="2681689" cy="15084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E0D6E9-7814-4D45-B79E-E42C2FDC1B6B}"/>
              </a:ext>
            </a:extLst>
          </p:cNvPr>
          <p:cNvSpPr txBox="1"/>
          <p:nvPr/>
        </p:nvSpPr>
        <p:spPr>
          <a:xfrm>
            <a:off x="1280259" y="2891079"/>
            <a:ext cx="2438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캐치프레이즈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7725DF-ED9A-4BB4-A211-0F34246BA0B3}"/>
              </a:ext>
            </a:extLst>
          </p:cNvPr>
          <p:cNvSpPr txBox="1"/>
          <p:nvPr/>
        </p:nvSpPr>
        <p:spPr>
          <a:xfrm>
            <a:off x="1309230" y="1892315"/>
            <a:ext cx="2688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Film Shooter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FD1A52-F638-4ACB-B0A8-32786B1F67F4}"/>
              </a:ext>
            </a:extLst>
          </p:cNvPr>
          <p:cNvSpPr txBox="1"/>
          <p:nvPr/>
        </p:nvSpPr>
        <p:spPr>
          <a:xfrm>
            <a:off x="1334001" y="3443574"/>
            <a:ext cx="540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당신의 영화 취향을 저격한다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탕탕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46F48D-3DCD-4255-98A2-8690A9206486}"/>
              </a:ext>
            </a:extLst>
          </p:cNvPr>
          <p:cNvSpPr txBox="1"/>
          <p:nvPr/>
        </p:nvSpPr>
        <p:spPr>
          <a:xfrm>
            <a:off x="8903518" y="340645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&lt;</a:t>
            </a:r>
            <a:r>
              <a:rPr lang="ko-KR" altLang="en-US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로고</a:t>
            </a:r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46635-894C-4C78-9A60-2327B919299B}"/>
              </a:ext>
            </a:extLst>
          </p:cNvPr>
          <p:cNvSpPr txBox="1"/>
          <p:nvPr/>
        </p:nvSpPr>
        <p:spPr>
          <a:xfrm>
            <a:off x="1334323" y="4454912"/>
            <a:ext cx="2438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특징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5078-191D-4C2E-8DDE-CA76C45F02AC}"/>
              </a:ext>
            </a:extLst>
          </p:cNvPr>
          <p:cNvSpPr txBox="1"/>
          <p:nvPr/>
        </p:nvSpPr>
        <p:spPr>
          <a:xfrm>
            <a:off x="694606" y="457117"/>
            <a:ext cx="3218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Concept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87CCB7F-8F51-4175-AB7F-C8510C5A46A5}"/>
              </a:ext>
            </a:extLst>
          </p:cNvPr>
          <p:cNvSpPr/>
          <p:nvPr/>
        </p:nvSpPr>
        <p:spPr>
          <a:xfrm>
            <a:off x="1414686" y="5019279"/>
            <a:ext cx="5832648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8D90C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</a:t>
            </a:r>
            <a:r>
              <a:rPr lang="en-US" altLang="ko-KR" sz="2000" dirty="0">
                <a:solidFill>
                  <a:srgbClr val="8D90C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>
                <a:solidFill>
                  <a:srgbClr val="8D90C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평점을 기반으로 사용자의 취향에 맞는 영화를 추천</a:t>
            </a:r>
            <a:endParaRPr lang="ko-KR" altLang="en-US" sz="2000" dirty="0">
              <a:solidFill>
                <a:srgbClr val="8D90CB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9980B84-72C4-4E85-82D8-06C729FD33E4}"/>
              </a:ext>
            </a:extLst>
          </p:cNvPr>
          <p:cNvSpPr/>
          <p:nvPr/>
        </p:nvSpPr>
        <p:spPr>
          <a:xfrm>
            <a:off x="1414686" y="5661855"/>
            <a:ext cx="3135572" cy="5040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8D90C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</a:t>
            </a:r>
            <a:r>
              <a:rPr lang="en-US" altLang="ko-KR" sz="2000" dirty="0">
                <a:solidFill>
                  <a:srgbClr val="8D90C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dirty="0">
                <a:solidFill>
                  <a:srgbClr val="8D90C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취향 기반 프로필 페이지</a:t>
            </a:r>
            <a:endParaRPr lang="ko-KR" altLang="en-US" sz="2000" dirty="0">
              <a:solidFill>
                <a:srgbClr val="8D90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9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7725DF-ED9A-4BB4-A211-0F34246BA0B3}"/>
              </a:ext>
            </a:extLst>
          </p:cNvPr>
          <p:cNvSpPr txBox="1"/>
          <p:nvPr/>
        </p:nvSpPr>
        <p:spPr>
          <a:xfrm>
            <a:off x="310596" y="1197546"/>
            <a:ext cx="5234646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17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18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모델링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API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20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21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23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알고리즘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프로필 페이지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23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24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25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0F1F49-07C4-47EE-AB25-A5330772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039" y="1459399"/>
            <a:ext cx="5611462" cy="416851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FDB2B3-67D7-431E-80E6-C89338844C88}"/>
              </a:ext>
            </a:extLst>
          </p:cNvPr>
          <p:cNvSpPr txBox="1"/>
          <p:nvPr/>
        </p:nvSpPr>
        <p:spPr>
          <a:xfrm>
            <a:off x="694606" y="457117"/>
            <a:ext cx="3218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18918-31FB-4D61-978C-77377EDD2094}"/>
              </a:ext>
            </a:extLst>
          </p:cNvPr>
          <p:cNvSpPr txBox="1"/>
          <p:nvPr/>
        </p:nvSpPr>
        <p:spPr>
          <a:xfrm>
            <a:off x="8039422" y="1093543"/>
            <a:ext cx="231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Notion</a:t>
            </a:r>
            <a:r>
              <a:rPr lang="ko-KR" altLang="en-US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215831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3270" y="1881265"/>
            <a:ext cx="6623874" cy="2052703"/>
          </a:xfrm>
          <a:custGeom>
            <a:avLst/>
            <a:gdLst/>
            <a:ahLst/>
            <a:cxnLst/>
            <a:rect l="l" t="t" r="r" b="b"/>
            <a:pathLst>
              <a:path w="4968552" h="1224136">
                <a:moveTo>
                  <a:pt x="0" y="0"/>
                </a:moveTo>
                <a:lnTo>
                  <a:pt x="4968552" y="0"/>
                </a:lnTo>
                <a:lnTo>
                  <a:pt x="4968552" y="872799"/>
                </a:lnTo>
                <a:lnTo>
                  <a:pt x="4632252" y="1224136"/>
                </a:lnTo>
                <a:lnTo>
                  <a:pt x="0" y="1224136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4450" tIns="62225" rIns="124450" bIns="62225" spcCol="0" rtlCol="0" anchor="ctr"/>
          <a:lstStyle/>
          <a:p>
            <a:pPr algn="ctr"/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  <a:endParaRPr lang="ko-KR" altLang="en-US" sz="4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82838" y="4221062"/>
            <a:ext cx="288032" cy="28803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782838" y="4691733"/>
            <a:ext cx="288032" cy="28803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782838" y="5162405"/>
            <a:ext cx="288032" cy="288032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42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211B188-F11C-45A8-B8BE-1B9C5D8D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630" y="1161541"/>
            <a:ext cx="7200800" cy="5240929"/>
          </a:xfrm>
        </p:spPr>
        <p:txBody>
          <a:bodyPr>
            <a:noAutofit/>
          </a:bodyPr>
          <a:lstStyle/>
          <a:p>
            <a:pPr marL="622249" lvl="1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Home</a:t>
            </a:r>
          </a:p>
          <a:p>
            <a:pPr marL="1244498" lvl="2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- </a:t>
            </a:r>
            <a:r>
              <a:rPr lang="ko-KR" altLang="en-US" sz="1800" dirty="0">
                <a:solidFill>
                  <a:schemeClr val="bg1"/>
                </a:solidFill>
              </a:rPr>
              <a:t>전체 영화 조회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1244498" lvl="2" indent="0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622249" lvl="1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Detail</a:t>
            </a:r>
          </a:p>
          <a:p>
            <a:pPr marL="1244498" lvl="2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- </a:t>
            </a:r>
            <a:r>
              <a:rPr lang="ko-KR" altLang="en-US" sz="1800" dirty="0">
                <a:solidFill>
                  <a:schemeClr val="bg1"/>
                </a:solidFill>
              </a:rPr>
              <a:t>단일 영화 디테일 페이지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1244498" lvl="2" indent="0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622249" lvl="1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Review</a:t>
            </a:r>
          </a:p>
          <a:p>
            <a:pPr marL="1244498" lvl="2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- </a:t>
            </a:r>
            <a:r>
              <a:rPr lang="ko-KR" altLang="en-US" sz="1800" dirty="0">
                <a:solidFill>
                  <a:schemeClr val="bg1"/>
                </a:solidFill>
              </a:rPr>
              <a:t>리뷰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댓글 페이지 </a:t>
            </a:r>
          </a:p>
          <a:p>
            <a:pPr marL="622249" lvl="1" indent="0">
              <a:buNone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622249" lvl="1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Profile</a:t>
            </a:r>
          </a:p>
          <a:p>
            <a:pPr marL="622249" lvl="1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	- </a:t>
            </a:r>
            <a:r>
              <a:rPr lang="ko-KR" altLang="en-US" sz="1800" dirty="0">
                <a:solidFill>
                  <a:schemeClr val="bg1"/>
                </a:solidFill>
              </a:rPr>
              <a:t>프로필 페이지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1244498" lvl="2" indent="0">
              <a:buNone/>
            </a:pPr>
            <a:endParaRPr lang="en-US" altLang="ko-KR" sz="1800" dirty="0">
              <a:solidFill>
                <a:schemeClr val="bg1"/>
              </a:solidFill>
            </a:endParaRPr>
          </a:p>
          <a:p>
            <a:pPr marL="622249" lvl="1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Recommend</a:t>
            </a:r>
          </a:p>
          <a:p>
            <a:pPr marL="1244498" lvl="2" indent="0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- </a:t>
            </a:r>
            <a:r>
              <a:rPr lang="ko-KR" altLang="en-US" sz="1800" dirty="0">
                <a:solidFill>
                  <a:schemeClr val="bg1"/>
                </a:solidFill>
              </a:rPr>
              <a:t>추천 영화 페이지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2E736-58B5-4230-8A90-CFB825043A94}"/>
              </a:ext>
            </a:extLst>
          </p:cNvPr>
          <p:cNvSpPr txBox="1"/>
          <p:nvPr/>
        </p:nvSpPr>
        <p:spPr>
          <a:xfrm>
            <a:off x="694606" y="457117"/>
            <a:ext cx="3218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Vue Router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82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558" y="225438"/>
            <a:ext cx="11665296" cy="6408712"/>
          </a:xfrm>
          <a:custGeom>
            <a:avLst/>
            <a:gdLst/>
            <a:ahLst/>
            <a:cxnLst/>
            <a:rect l="l" t="t" r="r" b="b"/>
            <a:pathLst>
              <a:path w="11665296" h="6408712">
                <a:moveTo>
                  <a:pt x="0" y="0"/>
                </a:moveTo>
                <a:lnTo>
                  <a:pt x="11665296" y="0"/>
                </a:lnTo>
                <a:lnTo>
                  <a:pt x="11665296" y="4894520"/>
                </a:lnTo>
                <a:lnTo>
                  <a:pt x="9956566" y="6408712"/>
                </a:lnTo>
                <a:lnTo>
                  <a:pt x="0" y="6408712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텍스트, 모니터, 스크린샷, 다른이(가) 표시된 사진&#10;&#10;자동 생성된 설명">
            <a:extLst>
              <a:ext uri="{FF2B5EF4-FFF2-40B4-BE49-F238E27FC236}">
                <a16:creationId xmlns:a16="http://schemas.microsoft.com/office/drawing/2014/main" id="{7C37DC41-6BC4-4BD8-9E41-7A3AC20AC5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26" y="549474"/>
            <a:ext cx="8187940" cy="4392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83BBCA-4916-4F98-9FF8-88E45969B2BE}"/>
              </a:ext>
            </a:extLst>
          </p:cNvPr>
          <p:cNvSpPr txBox="1"/>
          <p:nvPr/>
        </p:nvSpPr>
        <p:spPr>
          <a:xfrm>
            <a:off x="694606" y="457117"/>
            <a:ext cx="3218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Home page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7B428-3064-4415-B816-1E2C22A2B470}"/>
              </a:ext>
            </a:extLst>
          </p:cNvPr>
          <p:cNvSpPr txBox="1"/>
          <p:nvPr/>
        </p:nvSpPr>
        <p:spPr>
          <a:xfrm>
            <a:off x="-178937" y="4365898"/>
            <a:ext cx="3588875" cy="190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2249" lvl="1" indent="0">
              <a:lnSpc>
                <a:spcPct val="220000"/>
              </a:lnSpc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포스터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Carousel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22249" lvl="1" indent="0">
              <a:lnSpc>
                <a:spcPct val="220000"/>
              </a:lnSpc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포스터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디테일 페이지 이동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22249" lvl="1" indent="0">
              <a:lnSpc>
                <a:spcPct val="220000"/>
              </a:lnSpc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포스터 마우스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호버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 포스터 확대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622249" lvl="1" indent="0">
              <a:lnSpc>
                <a:spcPct val="220000"/>
              </a:lnSpc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포스터 아래 좋아요 버튼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78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456</Words>
  <Application>Microsoft Office PowerPoint</Application>
  <PresentationFormat>사용자 지정</PresentationFormat>
  <Paragraphs>128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DX몽블랑라운드ExB</vt:lpstr>
      <vt:lpstr>나눔스퀘어 Bold</vt:lpstr>
      <vt:lpstr>나눔스퀘어 ExtraBold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채예은</cp:lastModifiedBy>
  <cp:revision>36</cp:revision>
  <dcterms:created xsi:type="dcterms:W3CDTF">2006-10-05T04:04:58Z</dcterms:created>
  <dcterms:modified xsi:type="dcterms:W3CDTF">2022-03-05T06:15:52Z</dcterms:modified>
</cp:coreProperties>
</file>